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  <p:sldMasterId id="2147483648" r:id="rId2"/>
  </p:sldMasterIdLst>
  <p:sldIdLst>
    <p:sldId id="256" r:id="rId3"/>
    <p:sldId id="257" r:id="rId4"/>
    <p:sldId id="259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5" r:id="rId14"/>
    <p:sldId id="26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45A4C-26A7-4E73-A4BF-6B816933A690}" v="2" dt="2022-02-06T08:33:10.296"/>
    <p1510:client id="{D5D0F9CA-1BAA-73A4-C7B4-042305F61A7D}" v="3159" dt="2022-02-06T08:28:55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74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5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165760"/>
            <a:ext cx="10058040" cy="1371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21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0404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5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8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2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8000" b="0" strike="noStrike" spc="-52">
                <a:solidFill>
                  <a:srgbClr val="262626"/>
                </a:solidFill>
                <a:latin typeface="Calibri Light"/>
              </a:rPr>
              <a:t>Click to edit Master title style</a:t>
            </a:r>
            <a:endParaRPr lang="en-US" sz="8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D4384DD-AFA7-42FE-ABF5-DC102C3F27B1}" type="datetime">
              <a:rPr lang="en-US" sz="900" b="0" strike="noStrike" spc="-1">
                <a:solidFill>
                  <a:srgbClr val="FFFFFF"/>
                </a:solidFill>
                <a:latin typeface="Calibri"/>
              </a:rPr>
              <a:t>2/8/2022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B848015-706F-4A9C-857A-41273953CDEB}" type="slidenum">
              <a:rPr lang="en-US" sz="105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87078"/>
            <a:ext cx="10058400" cy="10583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>
                <a:latin typeface="Times New Roman"/>
                <a:cs typeface="Calibri Light"/>
              </a:rPr>
              <a:t>Real-time Data Infrastructure at Uber</a:t>
            </a:r>
            <a:br>
              <a:rPr lang="en-US" sz="5000">
                <a:latin typeface="Times New Roman"/>
                <a:cs typeface="Calibri Light"/>
              </a:rPr>
            </a:br>
            <a:r>
              <a:rPr lang="en-US" sz="3200">
                <a:latin typeface="Times New Roman"/>
                <a:cs typeface="Calibri Light"/>
              </a:rPr>
              <a:t>Yupeng fu, Chinmay Soman</a:t>
            </a:r>
            <a:br>
              <a:rPr lang="en-US" sz="3200">
                <a:latin typeface="Times New Roman"/>
                <a:cs typeface="Calibri Light"/>
              </a:rPr>
            </a:br>
            <a:r>
              <a:rPr lang="en-US" sz="3200">
                <a:latin typeface="Times New Roman"/>
                <a:cs typeface="Calibri Light"/>
              </a:rPr>
              <a:t>Uber, Inc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 u="sng">
                <a:solidFill>
                  <a:schemeClr val="tx1"/>
                </a:solidFill>
                <a:latin typeface="Times New Roman"/>
                <a:cs typeface="Calibri Light"/>
              </a:rPr>
              <a:t>PRESENTED BY</a:t>
            </a:r>
            <a:br>
              <a:rPr lang="en-US" sz="2000">
                <a:solidFill>
                  <a:schemeClr val="tx1"/>
                </a:solidFill>
                <a:latin typeface="Times New Roman"/>
                <a:cs typeface="Calibri Light"/>
              </a:rPr>
            </a:br>
            <a:r>
              <a:rPr lang="en-US" sz="2000">
                <a:solidFill>
                  <a:schemeClr val="tx1"/>
                </a:solidFill>
                <a:latin typeface="Times New Roman"/>
                <a:cs typeface="Calibri Light"/>
              </a:rPr>
              <a:t>bHARGHAV</a:t>
            </a:r>
            <a:br>
              <a:rPr lang="en-US"/>
            </a:br>
            <a:r>
              <a:rPr lang="en-US" sz="2000">
                <a:solidFill>
                  <a:schemeClr val="tx1"/>
                </a:solidFill>
                <a:latin typeface="Times New Roman"/>
                <a:cs typeface="Calibri Light"/>
              </a:rPr>
              <a:t>sHIVAM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681787"/>
            <a:ext cx="10058400" cy="701427"/>
          </a:xfrm>
        </p:spPr>
        <p:txBody>
          <a:bodyPr>
            <a:normAutofit fontScale="90000"/>
          </a:bodyPr>
          <a:lstStyle/>
          <a:p>
            <a:r>
              <a:rPr lang="en-US" sz="4500" dirty="0">
                <a:latin typeface="Times New Roman"/>
                <a:ea typeface="+mj-lt"/>
                <a:cs typeface="+mj-lt"/>
              </a:rPr>
              <a:t>Apache Flink for stream processing</a:t>
            </a:r>
            <a:br>
              <a:rPr lang="en-US" sz="4500" dirty="0">
                <a:latin typeface="Times New Roman"/>
                <a:ea typeface="+mj-lt"/>
                <a:cs typeface="+mj-lt"/>
              </a:rPr>
            </a:br>
            <a:r>
              <a:rPr lang="en-US" sz="4500" dirty="0">
                <a:latin typeface="Times New Roman"/>
                <a:ea typeface="+mj-lt"/>
                <a:cs typeface="+mj-lt"/>
              </a:rPr>
              <a:t>-Enhancements</a:t>
            </a:r>
            <a:endParaRPr lang="en-US" sz="4500" dirty="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857824"/>
            <a:ext cx="11302677" cy="5165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endParaRPr lang="en-US" u="sng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u="sng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Building streaming analytical applications with SQL:</a:t>
            </a:r>
            <a:endParaRPr lang="en-US" sz="2000" u="sng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Flink SQL: 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converts the input SQL query into a logical plan, runs it through the query optimizer and creates a physical plan which can be translated into a Flink job using the corresponding Flink API</a:t>
            </a:r>
            <a:endParaRPr lang="en-US" sz="2000" u="sng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u="sng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Unified architecture for deployment, management and operation:</a:t>
            </a:r>
            <a:endParaRPr lang="en-US" sz="2000" u="sng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0555D9F-3381-4398-8FDE-3BB60F2E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8" y="3235784"/>
            <a:ext cx="11067325" cy="30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027" y="594978"/>
            <a:ext cx="10058400" cy="701427"/>
          </a:xfrm>
        </p:spPr>
        <p:txBody>
          <a:bodyPr>
            <a:normAutofit fontScale="90000"/>
          </a:bodyPr>
          <a:lstStyle/>
          <a:p>
            <a:r>
              <a:rPr lang="en-US" sz="4500">
                <a:latin typeface="Times New Roman"/>
                <a:ea typeface="+mj-lt"/>
                <a:cs typeface="+mj-lt"/>
              </a:rPr>
              <a:t>Apache Pinot for OLAP</a:t>
            </a:r>
            <a:br>
              <a:rPr lang="en-US" sz="4500">
                <a:latin typeface="Times New Roman"/>
                <a:ea typeface="+mj-lt"/>
                <a:cs typeface="+mj-lt"/>
              </a:rPr>
            </a:br>
            <a:r>
              <a:rPr lang="en-US" sz="4500">
                <a:latin typeface="Times New Roman"/>
                <a:cs typeface="Calibri Light"/>
              </a:rPr>
              <a:t>-Enhancements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761368"/>
            <a:ext cx="11302677" cy="516520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u="sng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u="sng" cap="none" dirty="0" err="1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Upsert</a:t>
            </a:r>
            <a:r>
              <a:rPr lang="en-US" sz="2000" u="sng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 support: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 Scalable </a:t>
            </a:r>
            <a:r>
              <a:rPr lang="en-US" sz="2000" cap="none" dirty="0" err="1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upsert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 solution on Pinot implemented to update the records during the real-time ingestion into the OLAP store.</a:t>
            </a:r>
            <a:endParaRPr lang="en-US" sz="2000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u="sng" cap="none" dirty="0">
                <a:solidFill>
                  <a:schemeClr val="tx1"/>
                </a:solidFill>
                <a:latin typeface="Times New Roman"/>
                <a:cs typeface="Calibri Light"/>
              </a:rPr>
              <a:t>Full SQL support: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 Pinot lacks SQL features like subqueries and joins, so uber</a:t>
            </a:r>
            <a:r>
              <a:rPr lang="en-US" sz="2000" cap="none" dirty="0">
                <a:ea typeface="+mj-lt"/>
                <a:cs typeface="+mj-lt"/>
              </a:rPr>
              <a:t> 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integrated Pinot with Presto for enabling standard </a:t>
            </a:r>
            <a:r>
              <a:rPr lang="en-US" sz="2000" cap="none" dirty="0" err="1">
                <a:solidFill>
                  <a:schemeClr val="tx1"/>
                </a:solidFill>
                <a:latin typeface="Times New Roman"/>
                <a:cs typeface="Calibri Light"/>
              </a:rPr>
              <a:t>PrestoSQL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 queries on Pinot tables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u="sng" cap="none" dirty="0">
                <a:solidFill>
                  <a:schemeClr val="tx1"/>
                </a:solidFill>
                <a:latin typeface="Times New Roman"/>
                <a:cs typeface="Calibri Light"/>
              </a:rPr>
              <a:t>Integration with the rest of Data ecosystem: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 Pinot integrates with </a:t>
            </a:r>
            <a:r>
              <a:rPr lang="en-US" sz="2000" cap="none" dirty="0" err="1">
                <a:solidFill>
                  <a:schemeClr val="tx1"/>
                </a:solidFill>
                <a:latin typeface="Times New Roman"/>
                <a:cs typeface="Calibri Light"/>
              </a:rPr>
              <a:t>FlinkSQL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 as a data sink, so customers can simply build a SQL transformation query and the output messages can be “pushed” to Pinot.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u="sng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Peer to peer segment recovery: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 </a:t>
            </a: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Segment store failures caused all data ingestion to come to a halt. An asynchronous solution is implemented where server replicas can serve the archived segments in case of failures</a:t>
            </a:r>
          </a:p>
          <a:p>
            <a:endParaRPr lang="en-US" cap="none" dirty="0">
              <a:solidFill>
                <a:schemeClr val="tx1"/>
              </a:solidFill>
              <a:latin typeface="Times New Roman"/>
              <a:ea typeface="+mj-lt"/>
              <a:cs typeface="+mj-l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ea typeface="+mj-lt"/>
              <a:cs typeface="+mj-l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8143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027" y="604624"/>
            <a:ext cx="10058400" cy="701427"/>
          </a:xfrm>
        </p:spPr>
        <p:txBody>
          <a:bodyPr>
            <a:normAutofit fontScale="90000"/>
          </a:bodyPr>
          <a:lstStyle/>
          <a:p>
            <a:r>
              <a:rPr lang="en-US" sz="4500">
                <a:latin typeface="Times New Roman"/>
                <a:ea typeface="+mj-lt"/>
                <a:cs typeface="+mj-lt"/>
              </a:rPr>
              <a:t>HDFS for archival store and Presto for Interactive query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761368"/>
            <a:ext cx="11302677" cy="516520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u="sng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cap="none" dirty="0">
                <a:solidFill>
                  <a:schemeClr val="tx1"/>
                </a:solidFill>
                <a:latin typeface="Times New Roman"/>
                <a:cs typeface="Calibri Light"/>
              </a:rPr>
              <a:t>HDFS: Used for long term storage of all data. Apache Flink uses HDFS for maintaining the job check points. Apache Pinot uses HDFS for long term segment archival.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cap="none" dirty="0">
                <a:solidFill>
                  <a:schemeClr val="tx1"/>
                </a:solidFill>
                <a:latin typeface="Times New Roman"/>
                <a:ea typeface="+mj-lt"/>
                <a:cs typeface="+mj-lt"/>
              </a:rPr>
              <a:t>Presto: To perform exploration on real-time data, Uber leveraged Presto’s connector model and built a Pinot connector to deeply integrate with Apache Pinot so that we can execute standard Presto SQL queries on fresh data. </a:t>
            </a:r>
          </a:p>
          <a:p>
            <a:endParaRPr lang="en-US" cap="none" dirty="0">
              <a:solidFill>
                <a:schemeClr val="tx1"/>
              </a:solidFill>
              <a:latin typeface="Times New Roman"/>
              <a:ea typeface="+mj-lt"/>
              <a:cs typeface="+mj-l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 dirty="0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56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793C4-FC33-4BC9-8EDE-1EAE332AF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032EA5B-51C6-41D5-802A-E6A252A67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334" y="762424"/>
            <a:ext cx="5350279" cy="544718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D32AD65-934B-4CE7-9AFA-979AD9A89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49" y="763619"/>
            <a:ext cx="5219599" cy="544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5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3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8" name="TextShape 1"/>
          <p:cNvSpPr txBox="1"/>
          <p:nvPr/>
        </p:nvSpPr>
        <p:spPr>
          <a:xfrm>
            <a:off x="183240" y="9144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Use Cases Analysis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TextShape 2"/>
          <p:cNvSpPr txBox="1"/>
          <p:nvPr/>
        </p:nvSpPr>
        <p:spPr>
          <a:xfrm>
            <a:off x="274680" y="109728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Analytical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pplication : Surge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ricing</a:t>
            </a:r>
            <a:endParaRPr lang="en-US" sz="2000" b="0" strike="noStrike" spc="-1" dirty="0"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 is surge pricing?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 components – API, compute, stream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ey requirements – data freshness and availability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 it works</a:t>
            </a:r>
            <a:endParaRPr lang="en-US" sz="2000" b="0" strike="noStrike" spc="-1" dirty="0"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ngest streaming data from Kafka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a machine learning based algorithm in Flink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tore the result in a key-value sink</a:t>
            </a:r>
            <a:endParaRPr lang="en-US" sz="2000" b="0" strike="noStrike" spc="-1" dirty="0"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5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3_0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3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133719" y="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Use Cases Analysis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91440" y="822960"/>
            <a:ext cx="11795760" cy="54867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2. Dashboards: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U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bereats restaurant manager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ey components – SQL, OLAP, compute, stream, storage</a:t>
            </a:r>
            <a:endParaRPr lang="en-US" sz="2000" spc="199" dirty="0">
              <a:solidFill>
                <a:srgbClr val="000000"/>
              </a:solidFill>
              <a:latin typeface="Times New Roman" panose="02020603050405020304" pitchFamily="18" charset="0"/>
              <a:ea typeface="Noto Sans CJK SC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ey requirements – data freshness and low query latency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Picture 52"/>
          <p:cNvPicPr/>
          <p:nvPr/>
        </p:nvPicPr>
        <p:blipFill>
          <a:blip r:embed="rId4"/>
          <a:stretch/>
        </p:blipFill>
        <p:spPr>
          <a:xfrm>
            <a:off x="443759" y="1219200"/>
            <a:ext cx="10794511" cy="31954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7115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_1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7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5" name="TextShape 1"/>
          <p:cNvSpPr txBox="1"/>
          <p:nvPr/>
        </p:nvSpPr>
        <p:spPr>
          <a:xfrm>
            <a:off x="183240" y="9216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Use Cases Analysis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274680" y="100656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2. Dashboards: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U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bereats restaurant manager (contd…)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Picture 56"/>
          <p:cNvPicPr/>
          <p:nvPr/>
        </p:nvPicPr>
        <p:blipFill>
          <a:blip r:embed="rId4"/>
          <a:stretch/>
        </p:blipFill>
        <p:spPr>
          <a:xfrm>
            <a:off x="304800" y="1554480"/>
            <a:ext cx="10942320" cy="457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15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_2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304560" y="-36540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9" name="TextShape 1"/>
          <p:cNvSpPr txBox="1"/>
          <p:nvPr/>
        </p:nvSpPr>
        <p:spPr>
          <a:xfrm>
            <a:off x="183240" y="9252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Use Cases Analysis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274680" y="1006920"/>
            <a:ext cx="11612520" cy="548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3. Machine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L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earning: real-time prediction monitoring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M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achine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L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earning has been critical at uber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ey components – API, SQL, OLAP,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C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ompute, Stream, Storage	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ey requirements – Scalability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 real-time prediction monitoring pipeline joins the predictions to the observed outcomes generated by the data pipeline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O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ngoing, live measurements of model accuracy are created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0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_3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144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62" name="TextShape 1"/>
          <p:cNvSpPr txBox="1"/>
          <p:nvPr/>
        </p:nvSpPr>
        <p:spPr>
          <a:xfrm>
            <a:off x="183240" y="9288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Use Cases Analysis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274680" y="100728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4.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d-hoc exploration: Ubereats ops automation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T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o execute "ad hoc analytical queries" on real time data generated by users of uber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ey components – SQL, OLAP,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C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ompute, Stream	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ey requirements – Reliability and Scalability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U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ber ops team used it to combat covid 19 and keep restaurants open in different geographical locations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P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inot, Presto and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F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link were scaled easily with the organic data growth and performed reliably during peak hours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_4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396000" y="9180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65" name="TextShape 1"/>
          <p:cNvSpPr txBox="1"/>
          <p:nvPr/>
        </p:nvSpPr>
        <p:spPr>
          <a:xfrm>
            <a:off x="183240" y="9288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All Active Strategy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274320" y="137160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P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roviding business resilience and continuity is a top priority for Uber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D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isaster recovery plans to minimize the business impact from natural and man-made disasters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E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x- power outages, catastrophic software failures and network outages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Multi-region strategy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2 types of setups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ctive-active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ctive-passive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50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964" y="-1228035"/>
            <a:ext cx="10058400" cy="2456920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/>
                <a:ea typeface="+mj-lt"/>
                <a:cs typeface="+mj-lt"/>
              </a:rPr>
              <a:t>Data Generation @ Uber</a:t>
            </a:r>
            <a:br>
              <a:rPr lang="en-US" sz="2000">
                <a:latin typeface="Times New Roman"/>
                <a:ea typeface="+mj-lt"/>
                <a:cs typeface="+mj-lt"/>
              </a:rPr>
            </a:br>
            <a:endParaRPr lang="en-US" sz="2000">
              <a:latin typeface="Times New Roman"/>
              <a:ea typeface="+mj-lt"/>
              <a:cs typeface="+mj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D40141-C00E-4CAE-B4CC-A56F09573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60" y="1060380"/>
            <a:ext cx="11090475" cy="4538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cap="none">
                <a:solidFill>
                  <a:schemeClr val="tx1"/>
                </a:solidFill>
                <a:latin typeface="Times New Roman"/>
                <a:cs typeface="Calibri Light" panose="020F0302020204030204"/>
              </a:rPr>
              <a:t>PBs of data is collected from the end users such as Uber drivers, riders, restaurants, eaters etc.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cap="none">
                <a:solidFill>
                  <a:schemeClr val="tx1"/>
                </a:solidFill>
                <a:latin typeface="Times New Roman"/>
                <a:cs typeface="Calibri Light" panose="020F0302020204030204"/>
              </a:rPr>
              <a:t>For customer incentives, fraud detection, machine learning model prediction, data is useful to make decisions.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sz="2000" cap="none">
                <a:solidFill>
                  <a:schemeClr val="tx1"/>
                </a:solidFill>
                <a:latin typeface="Times New Roman"/>
                <a:cs typeface="Calibri Light" panose="020F0302020204030204"/>
              </a:rPr>
              <a:t>Also, this data is useful for engineers, data scientists, executives &amp; operations.</a:t>
            </a:r>
          </a:p>
          <a:p>
            <a:endParaRPr lang="en-US" sz="2000" cap="none">
              <a:solidFill>
                <a:schemeClr val="tx1"/>
              </a:solidFill>
              <a:latin typeface="Times New Roman"/>
              <a:cs typeface="Calibri Light" panose="020F0302020204030204"/>
            </a:endParaRPr>
          </a:p>
        </p:txBody>
      </p:sp>
      <p:pic>
        <p:nvPicPr>
          <p:cNvPr id="7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970EE5C-64EC-48B4-BEEB-840ADBC5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0" y="2952189"/>
            <a:ext cx="10347342" cy="32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_5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395640" y="921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68" name="TextShape 1"/>
          <p:cNvSpPr txBox="1"/>
          <p:nvPr/>
        </p:nvSpPr>
        <p:spPr>
          <a:xfrm>
            <a:off x="183600" y="9324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All Active Strategy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274320" y="109728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1. Active-Active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trategy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4"/>
          <a:stretch/>
        </p:blipFill>
        <p:spPr>
          <a:xfrm>
            <a:off x="305160" y="1554480"/>
            <a:ext cx="11051098" cy="4649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01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3_6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395640" y="925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72" name="TextShape 1"/>
          <p:cNvSpPr txBox="1"/>
          <p:nvPr/>
        </p:nvSpPr>
        <p:spPr>
          <a:xfrm>
            <a:off x="183600" y="9360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All Active Strategy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274320" y="109764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2. Active-Passive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ea typeface="Noto Sans CJK SC"/>
                <a:cs typeface="Times New Roman" panose="02020603050405020304" pitchFamily="18" charset="0"/>
              </a:rPr>
              <a:t>trategy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6000">
              <a:lnSpc>
                <a:spcPct val="90000"/>
              </a:lnSpc>
              <a:spcBef>
                <a:spcPts val="1199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4"/>
          <a:stretch/>
        </p:blipFill>
        <p:spPr>
          <a:xfrm>
            <a:off x="6217560" y="1543665"/>
            <a:ext cx="5669280" cy="4640825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5"/>
          <a:stretch/>
        </p:blipFill>
        <p:spPr>
          <a:xfrm>
            <a:off x="274320" y="1543665"/>
            <a:ext cx="5636880" cy="4640825"/>
          </a:xfrm>
          <a:prstGeom prst="rect">
            <a:avLst/>
          </a:prstGeom>
          <a:ln>
            <a:noFill/>
          </a:ln>
        </p:spPr>
      </p:pic>
      <p:sp>
        <p:nvSpPr>
          <p:cNvPr id="76" name="TextShape 3"/>
          <p:cNvSpPr txBox="1"/>
          <p:nvPr/>
        </p:nvSpPr>
        <p:spPr>
          <a:xfrm>
            <a:off x="2317320" y="4297680"/>
            <a:ext cx="15004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Active-Active</a:t>
            </a:r>
          </a:p>
        </p:txBody>
      </p:sp>
      <p:sp>
        <p:nvSpPr>
          <p:cNvPr id="77" name="TextShape 4"/>
          <p:cNvSpPr txBox="1"/>
          <p:nvPr/>
        </p:nvSpPr>
        <p:spPr>
          <a:xfrm>
            <a:off x="8198280" y="4317120"/>
            <a:ext cx="16772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Active-Passive</a:t>
            </a:r>
          </a:p>
        </p:txBody>
      </p:sp>
    </p:spTree>
    <p:extLst>
      <p:ext uri="{BB962C8B-B14F-4D97-AF65-F5344CB8AC3E}">
        <p14:creationId xmlns:p14="http://schemas.microsoft.com/office/powerpoint/2010/main" val="97126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3_7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144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183240" y="9288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Backfill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274680" y="100728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herever there is real-time big data processing, there is backfill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easons for reprocessing data: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 data process pipelines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 machine learning model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 discovered in a real-time application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hange in stream processing logic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olutions proposed: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architecture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 architecture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004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_8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180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183240" y="9324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Backfill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63160" y="98172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ambda and Kappa architectures have limitations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 uses two solutions based on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SQL-based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SQL query executed on both real-time and offline data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API-based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euse stream processing logic just like kappa architecture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lso has the ability to read archived data from offline datasets like hive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74900" lvl="2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 code can be executed on both streaming or batch data sources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18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_9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216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183240" y="7128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Lessons Learnt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274680" y="95940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 </a:t>
            </a: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ource adoption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 Reduce time to market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ons: Lots of executions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apid system development and evolution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nforce standardization (ex- </a:t>
            </a:r>
            <a:r>
              <a:rPr lang="en-US" sz="2000" b="0" strike="noStrike" spc="199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b="0" strike="noStrike" spc="199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Monorepo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ci/cd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 of operation and monitoring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utomation around cluster setup, dashboards, alerts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 of user onboarding and debugging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8900" lvl="1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discovery, Data audit, Self service onboarding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8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3_11" descr="Abstract water wave pattern"/>
          <p:cNvPicPr/>
          <p:nvPr/>
        </p:nvPicPr>
        <p:blipFill>
          <a:blip r:embed="rId3">
            <a:alphaModFix amt="35000"/>
          </a:blip>
          <a:srcRect t="17888" b="25862"/>
          <a:stretch/>
        </p:blipFill>
        <p:spPr>
          <a:xfrm>
            <a:off x="-443520" y="252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8" name="TextShape 1"/>
          <p:cNvSpPr txBox="1"/>
          <p:nvPr/>
        </p:nvSpPr>
        <p:spPr>
          <a:xfrm>
            <a:off x="183240" y="71640"/>
            <a:ext cx="886932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3000"/>
          </a:bodyPr>
          <a:lstStyle/>
          <a:p>
            <a:pPr>
              <a:lnSpc>
                <a:spcPct val="85000"/>
              </a:lnSpc>
            </a:pPr>
            <a:r>
              <a:rPr lang="en-US" sz="4500" b="0" strike="noStrike" spc="-52" dirty="0">
                <a:solidFill>
                  <a:srgbClr val="262626"/>
                </a:solidFill>
                <a:latin typeface="Times New Roman"/>
              </a:rPr>
              <a:t>Future Work</a:t>
            </a:r>
            <a:endParaRPr lang="en-US" sz="45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274680" y="959760"/>
            <a:ext cx="11612520" cy="530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and Batch processing unification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ulti-region and multi-zone deployments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n-prem and cloud agnostic</a:t>
            </a:r>
            <a:endParaRPr lang="en-US" sz="20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000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0" strike="noStrike" spc="1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iered storage</a:t>
            </a:r>
            <a:endParaRPr lang="en-US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125372" y="11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862" y="-1035124"/>
            <a:ext cx="10058400" cy="2071097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/>
                <a:cs typeface="Calibri Light"/>
              </a:rPr>
              <a:t>High-level data flow at uber infrastructure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30319C1-3AE0-4F22-B79D-07A47FBF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50" y="1070441"/>
            <a:ext cx="10613982" cy="50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7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730016"/>
            <a:ext cx="10058400" cy="701427"/>
          </a:xfrm>
        </p:spPr>
        <p:txBody>
          <a:bodyPr>
            <a:normAutofit fontScale="90000"/>
          </a:bodyPr>
          <a:lstStyle/>
          <a:p>
            <a:r>
              <a:rPr lang="en-US" sz="4500">
                <a:latin typeface="Times New Roman"/>
                <a:cs typeface="Calibri Light"/>
              </a:rPr>
              <a:t>Real time data processing needs &amp; Scaling challenges</a:t>
            </a:r>
            <a:endParaRPr lang="en-US" sz="450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1851317"/>
            <a:ext cx="11293032" cy="41717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Times New Roman"/>
                <a:cs typeface="Calibri Light"/>
              </a:rPr>
              <a:t>3 </a:t>
            </a: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Main Areas to focus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Messaging Platform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Stream Processing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OnLine Analytical Processing (OLAP)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Each area must deal with 3 fundamental Scaling Challenges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Scaling data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Scaling use cases</a:t>
            </a:r>
            <a:endParaRPr lang="en-US">
              <a:solidFill>
                <a:schemeClr val="tx1"/>
              </a:solidFill>
              <a:latin typeface="Calibri Light" panose="020F0302020204030204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Scaling users</a:t>
            </a:r>
            <a:endParaRPr lang="en-US">
              <a:solidFill>
                <a:schemeClr val="tx1"/>
              </a:solidFill>
              <a:latin typeface="Calibri Light" panose="020F0302020204030204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309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730016"/>
            <a:ext cx="10058400" cy="701427"/>
          </a:xfrm>
        </p:spPr>
        <p:txBody>
          <a:bodyPr>
            <a:normAutofit fontScale="90000"/>
          </a:bodyPr>
          <a:lstStyle/>
          <a:p>
            <a:r>
              <a:rPr lang="en-US" sz="4500">
                <a:latin typeface="Times New Roman"/>
                <a:cs typeface="Calibri Light"/>
              </a:rPr>
              <a:t>Use cases – Requirements pertaining to real time data infrastructure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1851317"/>
            <a:ext cx="11293032" cy="417170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Consistency     : Data to be consistent across all regions</a:t>
            </a:r>
            <a:endParaRPr lang="en-US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Availability      : Infrastructure stack must be highly available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Data Freshness : Events should be available quickly after their creation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Query Latency  : Require the P99th query latency to be &lt;= 1 second 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Scalability        : Ability to scale up with data without issues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Cost                 : Ensure the cost of data processing &amp; serving to be low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Flexibility        : Need programmatic &amp; declarative interface</a:t>
            </a: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820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730016"/>
            <a:ext cx="10058400" cy="701427"/>
          </a:xfrm>
        </p:spPr>
        <p:txBody>
          <a:bodyPr>
            <a:normAutofit fontScale="90000"/>
          </a:bodyPr>
          <a:lstStyle/>
          <a:p>
            <a:r>
              <a:rPr lang="en-US" sz="4500">
                <a:latin typeface="Times New Roman"/>
                <a:cs typeface="Calibri Light"/>
              </a:rPr>
              <a:t>High level abstraction of real time data infrastructure – Overview of components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1561950"/>
            <a:ext cx="11302677" cy="4461075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9823846-B789-4085-B320-26EA371FC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8" y="1427309"/>
            <a:ext cx="10623629" cy="47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295965"/>
            <a:ext cx="10058400" cy="701427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/>
                <a:ea typeface="+mj-lt"/>
                <a:cs typeface="+mj-lt"/>
              </a:rPr>
              <a:t>Apache Kafka for streaming storage</a:t>
            </a:r>
            <a:endParaRPr lang="en-US" sz="450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1098963"/>
            <a:ext cx="11302677" cy="4924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An open-source distributed event streaming system.</a:t>
            </a: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At Uber, Kafka is used for different workflows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Propagating event data from rider and driver apps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Enables a streaming analytics platform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Ingesting all sorts of data into Apache's Hadoop data lake </a:t>
            </a: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To meet Uber's requirements, they customized Kafka and added enhancements.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276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295965"/>
            <a:ext cx="10058400" cy="701427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/>
                <a:ea typeface="+mj-lt"/>
                <a:cs typeface="+mj-lt"/>
              </a:rPr>
              <a:t>Apache Kafka Enhancements</a:t>
            </a:r>
            <a:endParaRPr lang="en-US" sz="450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857824"/>
            <a:ext cx="11302677" cy="5165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u="sng" cap="none">
                <a:solidFill>
                  <a:schemeClr val="tx1"/>
                </a:solidFill>
                <a:latin typeface="Times New Roman"/>
                <a:cs typeface="Calibri Light"/>
              </a:rPr>
              <a:t>Cluster Federation: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Used to improve reliability and scalability.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With federation, the Kafka service can scale horizontally by adding more clusters when a cluster is full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u="sng" cap="none">
                <a:solidFill>
                  <a:schemeClr val="tx1"/>
                </a:solidFill>
                <a:latin typeface="Times New Roman"/>
                <a:cs typeface="Calibri Light"/>
              </a:rPr>
              <a:t>Dead Letter Queue: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During failure of message processing, Kafka either drop those messages or retry indefinitely. DLQ on top of Kafka works as below</a:t>
            </a: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1745B41-E23E-40BC-942A-F173040A4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7" y="3909927"/>
            <a:ext cx="11096263" cy="23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Abstract water wave pattern">
            <a:extLst>
              <a:ext uri="{FF2B5EF4-FFF2-40B4-BE49-F238E27FC236}">
                <a16:creationId xmlns:a16="http://schemas.microsoft.com/office/drawing/2014/main" id="{3009256D-6EF6-4700-98C7-D093BECDB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888" b="25863"/>
          <a:stretch/>
        </p:blipFill>
        <p:spPr>
          <a:xfrm>
            <a:off x="-4436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1381" y="295965"/>
            <a:ext cx="10058400" cy="701427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/>
                <a:ea typeface="+mj-lt"/>
                <a:cs typeface="+mj-lt"/>
              </a:rPr>
              <a:t>Apache Kafka Enhancements</a:t>
            </a:r>
            <a:endParaRPr lang="en-US" sz="4500">
              <a:latin typeface="Times New Roman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53" y="857824"/>
            <a:ext cx="11302677" cy="5165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u="sng" cap="none">
                <a:solidFill>
                  <a:schemeClr val="tx1"/>
                </a:solidFill>
                <a:latin typeface="Times New Roman"/>
                <a:cs typeface="Calibri Light"/>
              </a:rPr>
              <a:t>Consumer Proxy: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To support users in troubleshooting and debugging.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It is useful to retry the failure message and to send them through DLQ.</a:t>
            </a: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r>
              <a:rPr lang="en-US" u="sng" cap="none">
                <a:solidFill>
                  <a:schemeClr val="tx1"/>
                </a:solidFill>
                <a:latin typeface="Times New Roman"/>
                <a:cs typeface="Calibri Light"/>
              </a:rPr>
              <a:t>Cross-cluster Replication:</a:t>
            </a:r>
          </a:p>
          <a:p>
            <a:r>
              <a:rPr lang="en-US" cap="none" err="1">
                <a:solidFill>
                  <a:schemeClr val="tx1"/>
                </a:solidFill>
                <a:latin typeface="Times New Roman"/>
                <a:cs typeface="Calibri Light"/>
              </a:rPr>
              <a:t>uReplicator</a:t>
            </a:r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: In built rebalancing algorithm to minimize number of affected partitions during rebalancing.</a:t>
            </a:r>
          </a:p>
          <a:p>
            <a:r>
              <a:rPr lang="en-US" cap="none">
                <a:solidFill>
                  <a:schemeClr val="tx1"/>
                </a:solidFill>
                <a:latin typeface="Times New Roman"/>
                <a:cs typeface="Calibri Light"/>
              </a:rPr>
              <a:t>Chaperone: No data loss during replication. Collects number of unique messages in a tumbling time window at every replication.</a:t>
            </a: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pPr marL="342900" indent="-342900">
              <a:buFont typeface="Wingdings" panose="020F0502020204030204" pitchFamily="34" charset="0"/>
              <a:buChar char="ü"/>
            </a:pPr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  <a:p>
            <a:endParaRPr lang="en-US" cap="none">
              <a:solidFill>
                <a:schemeClr val="tx1"/>
              </a:solidFill>
              <a:latin typeface="Times New Roman"/>
              <a:cs typeface="Calibri Ligh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A4076AC-C16E-4C65-8769-BCC378CF9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8" y="2308102"/>
            <a:ext cx="11009452" cy="15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74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1156</Words>
  <Application>Microsoft Office PowerPoint</Application>
  <PresentationFormat>Widescreen</PresentationFormat>
  <Paragraphs>171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Symbol</vt:lpstr>
      <vt:lpstr>Times New Roman</vt:lpstr>
      <vt:lpstr>Wingdings</vt:lpstr>
      <vt:lpstr>Retrospect</vt:lpstr>
      <vt:lpstr>Office Theme</vt:lpstr>
      <vt:lpstr>Real-time Data Infrastructure at Uber Yupeng fu, Chinmay Soman Uber, Inc</vt:lpstr>
      <vt:lpstr>Data Generation @ Uber </vt:lpstr>
      <vt:lpstr>High-level data flow at uber infrastructure</vt:lpstr>
      <vt:lpstr>Real time data processing needs &amp; Scaling challenges</vt:lpstr>
      <vt:lpstr>Use cases – Requirements pertaining to real time data infrastructure</vt:lpstr>
      <vt:lpstr>High level abstraction of real time data infrastructure – Overview of components</vt:lpstr>
      <vt:lpstr>Apache Kafka for streaming storage</vt:lpstr>
      <vt:lpstr>Apache Kafka Enhancements</vt:lpstr>
      <vt:lpstr>Apache Kafka Enhancements</vt:lpstr>
      <vt:lpstr>Apache Flink for stream processing -Enhancements</vt:lpstr>
      <vt:lpstr>Apache Pinot for OLAP -Enhancements</vt:lpstr>
      <vt:lpstr>HDFS for archival store and Presto for Interactive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Srikhakollu, Bharghav</cp:lastModifiedBy>
  <cp:revision>23</cp:revision>
  <dcterms:created xsi:type="dcterms:W3CDTF">2022-02-04T18:08:43Z</dcterms:created>
  <dcterms:modified xsi:type="dcterms:W3CDTF">2022-02-08T19:03:38Z</dcterms:modified>
</cp:coreProperties>
</file>